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마카롱" charset="1" panose="02000500020000020003"/>
      <p:regular r:id="rId23"/>
    </p:embeddedFont>
    <p:embeddedFont>
      <p:font typeface="210 디딤고딕 Light" charset="1" panose="02020503020101020101"/>
      <p:regular r:id="rId24"/>
    </p:embeddedFont>
    <p:embeddedFont>
      <p:font typeface="210 디딤고딕" charset="1" panose="02020503020101020101"/>
      <p:regular r:id="rId25"/>
    </p:embeddedFont>
    <p:embeddedFont>
      <p:font typeface="210 디딤고딕 Bold" charset="1" panose="02020503020101020101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www.dbpia.co.kr/journal/articleDetail?nodeId=NODE11862461" TargetMode="External" Type="http://schemas.openxmlformats.org/officeDocument/2006/relationships/hyperlink"/><Relationship Id="rId5" Target="https://www.dbpia.co.kr/journal/articleDetail?nodeId=NODE11906363" TargetMode="External" Type="http://schemas.openxmlformats.org/officeDocument/2006/relationships/hyperlink"/><Relationship Id="rId6" Target="https://www.dbpia.co.kr/journal/articleDetail?nodeId=NODE12025162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0344" y="3429570"/>
            <a:ext cx="11687313" cy="33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생성형 AI를 활용한 맞춤형 동화 제작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7799" y="8527797"/>
            <a:ext cx="2196265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20223068 김지유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5053" y="8527797"/>
            <a:ext cx="3016821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20221866 이지윤</a:t>
            </a:r>
          </a:p>
        </p:txBody>
      </p:sp>
      <p:sp>
        <p:nvSpPr>
          <p:cNvPr name="AutoShape 9" id="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9153525" y="8603997"/>
            <a:ext cx="0" cy="312039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9442" y="3635342"/>
            <a:ext cx="8712529" cy="4962768"/>
            <a:chOff x="0" y="0"/>
            <a:chExt cx="2042281" cy="1163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2281" cy="1163310"/>
            </a:xfrm>
            <a:custGeom>
              <a:avLst/>
              <a:gdLst/>
              <a:ahLst/>
              <a:cxnLst/>
              <a:rect r="r" b="b" t="t" l="l"/>
              <a:pathLst>
                <a:path h="1163310" w="2042281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6029" y="3635342"/>
            <a:ext cx="4744706" cy="4962768"/>
            <a:chOff x="0" y="0"/>
            <a:chExt cx="735079" cy="768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5079" cy="768863"/>
            </a:xfrm>
            <a:custGeom>
              <a:avLst/>
              <a:gdLst/>
              <a:ahLst/>
              <a:cxnLst/>
              <a:rect r="r" b="b" t="t" l="l"/>
              <a:pathLst>
                <a:path h="768863" w="735079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l="-46798" t="0" r="-4679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63156" y="4123090"/>
            <a:ext cx="7485100" cy="868643"/>
            <a:chOff x="0" y="0"/>
            <a:chExt cx="1754563" cy="203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563" cy="203616"/>
            </a:xfrm>
            <a:custGeom>
              <a:avLst/>
              <a:gdLst/>
              <a:ahLst/>
              <a:cxnLst/>
              <a:rect r="r" b="b" t="t" l="l"/>
              <a:pathLst>
                <a:path h="203616" w="1754563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333692" y="1753642"/>
            <a:ext cx="11620616" cy="121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6"/>
              </a:lnSpc>
            </a:pPr>
            <a:r>
              <a:rPr lang="en-US" sz="74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(1) 글 생성 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3156" y="5350779"/>
            <a:ext cx="7680117" cy="1988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 HUB 시나리오 데이터를 활용하여 탄탄한 줄거리를 만들고 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아동의 나이, 동화 요소, 교훈 등을 반영한 맞춤형 동화를 생성할 예정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 예정 모델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-GPT-3.5 TURBO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6468" y="4249373"/>
            <a:ext cx="6911789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 생성 및 글의 난이도 조절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9442" y="3635342"/>
            <a:ext cx="8712529" cy="4962768"/>
            <a:chOff x="0" y="0"/>
            <a:chExt cx="2042281" cy="1163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2281" cy="1163310"/>
            </a:xfrm>
            <a:custGeom>
              <a:avLst/>
              <a:gdLst/>
              <a:ahLst/>
              <a:cxnLst/>
              <a:rect r="r" b="b" t="t" l="l"/>
              <a:pathLst>
                <a:path h="1163310" w="2042281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6029" y="3635342"/>
            <a:ext cx="4744706" cy="4962768"/>
            <a:chOff x="0" y="0"/>
            <a:chExt cx="735079" cy="768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5079" cy="768863"/>
            </a:xfrm>
            <a:custGeom>
              <a:avLst/>
              <a:gdLst/>
              <a:ahLst/>
              <a:cxnLst/>
              <a:rect r="r" b="b" t="t" l="l"/>
              <a:pathLst>
                <a:path h="768863" w="735079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l="-94457" t="-83852" r="-393769" b="-13248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63156" y="4123090"/>
            <a:ext cx="7485100" cy="868643"/>
            <a:chOff x="0" y="0"/>
            <a:chExt cx="1754563" cy="203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563" cy="203616"/>
            </a:xfrm>
            <a:custGeom>
              <a:avLst/>
              <a:gdLst/>
              <a:ahLst/>
              <a:cxnLst/>
              <a:rect r="r" b="b" t="t" l="l"/>
              <a:pathLst>
                <a:path h="203616" w="1754563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5137597" y="1753642"/>
            <a:ext cx="8012806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(2) 삽화 생성 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3156" y="5226954"/>
            <a:ext cx="7485100" cy="278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동화의 내용에 맞는 좋은 퀄리티의 삽화를 넣을 예정이다. 최대한 전 페이지의 삽화와 비슷한 그림을 출력할 수 있도록 함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‘채색 형식, 등장인물의 옷, 그 외 요소 추가’하여 제작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 예정 모델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-STABLE DIFFUSION XL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6468" y="4249373"/>
            <a:ext cx="6911789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글에 맞는 삽화 생성 모델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9442" y="3635342"/>
            <a:ext cx="8712529" cy="4962768"/>
            <a:chOff x="0" y="0"/>
            <a:chExt cx="2042281" cy="1163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2281" cy="1163310"/>
            </a:xfrm>
            <a:custGeom>
              <a:avLst/>
              <a:gdLst/>
              <a:ahLst/>
              <a:cxnLst/>
              <a:rect r="r" b="b" t="t" l="l"/>
              <a:pathLst>
                <a:path h="1163310" w="2042281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6029" y="3635342"/>
            <a:ext cx="4744706" cy="4962768"/>
            <a:chOff x="0" y="0"/>
            <a:chExt cx="735079" cy="768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5079" cy="768863"/>
            </a:xfrm>
            <a:custGeom>
              <a:avLst/>
              <a:gdLst/>
              <a:ahLst/>
              <a:cxnLst/>
              <a:rect r="r" b="b" t="t" l="l"/>
              <a:pathLst>
                <a:path h="768863" w="735079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l="-2297" t="0" r="-229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63156" y="4123090"/>
            <a:ext cx="7485100" cy="868643"/>
            <a:chOff x="0" y="0"/>
            <a:chExt cx="1754563" cy="203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563" cy="203616"/>
            </a:xfrm>
            <a:custGeom>
              <a:avLst/>
              <a:gdLst/>
              <a:ahLst/>
              <a:cxnLst/>
              <a:rect r="r" b="b" t="t" l="l"/>
              <a:pathLst>
                <a:path h="203616" w="1754563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710998" y="1753642"/>
            <a:ext cx="8866004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(3) 오디오 생성 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3156" y="5350779"/>
            <a:ext cx="7485100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 언어와 발음을 지원하는 서비스를 넣을 예정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6468" y="4249373"/>
            <a:ext cx="6911789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글에 맞는 오디오 생성 모델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0998" y="1753642"/>
            <a:ext cx="8866004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(3) 오디오 생성 모델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856678" y="3342073"/>
          <a:ext cx="12574644" cy="5639736"/>
        </p:xfrm>
        <a:graphic>
          <a:graphicData uri="http://schemas.openxmlformats.org/drawingml/2006/table">
            <a:tbl>
              <a:tblPr/>
              <a:tblGrid>
                <a:gridCol w="3095655"/>
                <a:gridCol w="1782647"/>
                <a:gridCol w="2631998"/>
                <a:gridCol w="2595283"/>
                <a:gridCol w="2469060"/>
              </a:tblGrid>
              <a:tr h="9059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가격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실시간 변환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음성 클로닝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감정 표현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</a:tr>
              <a:tr h="717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TTS-1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유료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BARK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무료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불가능 (느림)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 (자연스러움)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ElevenLabs (TTS)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유료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VITS 기반 모델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(오픈소스)</a:t>
                      </a:r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무료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불가능 (느림)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 (제한적)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Google Cloud TTS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유료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가능 (제한적)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XTTS (Coqui AI)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무료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불가능 (느림)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0998" y="1753642"/>
            <a:ext cx="8866004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(3) 오디오 생성 모델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564124" y="3198064"/>
          <a:ext cx="13159752" cy="5781942"/>
        </p:xfrm>
        <a:graphic>
          <a:graphicData uri="http://schemas.openxmlformats.org/drawingml/2006/table">
            <a:tbl>
              <a:tblPr/>
              <a:tblGrid>
                <a:gridCol w="2970784"/>
                <a:gridCol w="1366820"/>
                <a:gridCol w="1886559"/>
                <a:gridCol w="1860924"/>
                <a:gridCol w="1675073"/>
                <a:gridCol w="1962190"/>
                <a:gridCol w="1437403"/>
              </a:tblGrid>
              <a:tr h="1051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가격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(0.5)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실시간 변환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(0.3)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음성 클로닝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(0.1)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감정 표현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(0.1)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가중 점수 총점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최종순위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60"/>
                    </a:solidFill>
                  </a:tcPr>
                </a:tc>
              </a:tr>
              <a:tr h="7170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TTS-1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BARK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BAB"/>
                    </a:solidFill>
                  </a:tcPr>
                </a:tc>
              </a:tr>
              <a:tr h="778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ElevenLabs (TTS)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0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VITS 기반 모델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(오픈소스)</a:t>
                      </a:r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Google Cloud TTS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XTTS (Coqui AI)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r>
                        <a:rPr lang="en-US" sz="185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2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4515" y="1753642"/>
            <a:ext cx="9058971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참고자료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3592" y="3555706"/>
            <a:ext cx="13940816" cy="52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안현주, 배지호, 이수안. (2024). 생성형 AI 기반 사용자 맞춤형 동화책 생성 및 구현 서비스. 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한국정보과학회 학술발표논문집, 2, 135-137.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</a:t>
            </a:r>
            <a:r>
              <a:rPr lang="en-US" sz="2499" u="sng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4" tooltip="https://www.dbpia.co.kr/journal/articleDetail?nodeId=NODE11862461"/>
              </a:rPr>
              <a:t>HTTPS://WWW.DBPIA.CO.KR/JOURNAL/ARTICLEDETAIL?NODEID=NODE11862461</a:t>
            </a: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  <a:p>
            <a:pPr algn="l">
              <a:lnSpc>
                <a:spcPts val="3824"/>
              </a:lnSpc>
            </a:pP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이소현, 원주연, 권용현, 김재호. (2024). 생성형 AI 기반 개인 맞춤형 동화책 제작 서비스 설계 및 구현.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한국통신학회 학술대회논문집, 1,113-114.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</a:t>
            </a:r>
            <a:r>
              <a:rPr lang="en-US" sz="2499" u="sng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5" tooltip="https://www.dbpia.co.kr/journal/articleDetail?nodeId=NODE11906363"/>
              </a:rPr>
              <a:t>HTTPS://WWW.DBPIA.CO.KR/JOURNAL/ARTICLEDETAIL?NODEID=NODE11906363</a:t>
            </a:r>
          </a:p>
          <a:p>
            <a:pPr algn="l">
              <a:lnSpc>
                <a:spcPts val="3824"/>
              </a:lnSpc>
            </a:pP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3. 정용태, 김선혁, 김세훈, 정기현. (2024). 생성형 AI를 활용한 인터렉티브 동화책 생성 서비스.      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PROCEEDINGS OF KIT CONFERENCE, 934-938.   </a:t>
            </a:r>
          </a:p>
          <a:p>
            <a:pPr algn="l" marL="0" indent="0" lvl="0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</a:t>
            </a:r>
            <a:r>
              <a:rPr lang="en-US" sz="2499" u="sng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6" tooltip="https://www.dbpia.co.kr/journal/articleDetail?nodeId=NODE12025162"/>
              </a:rPr>
              <a:t>HTTPS://WWW.DBPIA.CO.KR/JOURNAL/ARTICLEDETAIL?NODEID=NODE12025162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3809224"/>
            <a:ext cx="6915837" cy="16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28"/>
              </a:lnSpc>
              <a:spcBef>
                <a:spcPct val="0"/>
              </a:spcBef>
            </a:pPr>
            <a:r>
              <a:rPr lang="en-US" b="true" sz="10099" strike="noStrike" u="non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4232" y="5833124"/>
            <a:ext cx="8399535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프로젝트에 대해 궁금한 점은 질문해주세요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60313" y="4253482"/>
            <a:ext cx="9567375" cy="16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7799" y="8527797"/>
            <a:ext cx="2196265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20223068 김지유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35053" y="8527797"/>
            <a:ext cx="3016821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20221866 이지윤</a:t>
            </a: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9153525" y="8603997"/>
            <a:ext cx="0" cy="312039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2633687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18588" y="4642970"/>
            <a:ext cx="5090436" cy="887178"/>
            <a:chOff x="0" y="0"/>
            <a:chExt cx="1340691" cy="233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78976" y="4644226"/>
            <a:ext cx="5090436" cy="887178"/>
            <a:chOff x="0" y="0"/>
            <a:chExt cx="1340691" cy="233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18588" y="5837460"/>
            <a:ext cx="5090436" cy="887178"/>
            <a:chOff x="0" y="0"/>
            <a:chExt cx="1340691" cy="233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78976" y="5838717"/>
            <a:ext cx="5090436" cy="887178"/>
            <a:chOff x="0" y="0"/>
            <a:chExt cx="1340691" cy="233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18588" y="7029439"/>
            <a:ext cx="5090436" cy="887178"/>
            <a:chOff x="0" y="0"/>
            <a:chExt cx="1340691" cy="233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78976" y="7030695"/>
            <a:ext cx="5090436" cy="887178"/>
            <a:chOff x="0" y="0"/>
            <a:chExt cx="1340691" cy="2336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813571" y="4778520"/>
            <a:ext cx="3245306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73960" y="4779776"/>
            <a:ext cx="349868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추진 계획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13571" y="5973011"/>
            <a:ext cx="3245306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소개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73960" y="5974267"/>
            <a:ext cx="349868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참고자료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13571" y="7164989"/>
            <a:ext cx="3440322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목표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73960" y="7166245"/>
            <a:ext cx="349868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Q &amp; A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7294" y="4778520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97682" y="4779776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37294" y="5973011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97682" y="5974267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37294" y="7164989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97682" y="7166245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70263" y="3822408"/>
            <a:ext cx="2747473" cy="2747473"/>
          </a:xfrm>
          <a:custGeom>
            <a:avLst/>
            <a:gdLst/>
            <a:ahLst/>
            <a:cxnLst/>
            <a:rect r="r" b="b" t="t" l="l"/>
            <a:pathLst>
              <a:path h="2747473" w="2747473">
                <a:moveTo>
                  <a:pt x="0" y="0"/>
                </a:moveTo>
                <a:lnTo>
                  <a:pt x="2747474" y="0"/>
                </a:lnTo>
                <a:lnTo>
                  <a:pt x="2747474" y="2747473"/>
                </a:lnTo>
                <a:lnTo>
                  <a:pt x="0" y="274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692" t="0" r="-47271" b="-973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440999" y="3767560"/>
            <a:ext cx="3571462" cy="2857170"/>
          </a:xfrm>
          <a:custGeom>
            <a:avLst/>
            <a:gdLst/>
            <a:ahLst/>
            <a:cxnLst/>
            <a:rect r="r" b="b" t="t" l="l"/>
            <a:pathLst>
              <a:path h="2857170" w="3571462">
                <a:moveTo>
                  <a:pt x="0" y="0"/>
                </a:moveTo>
                <a:lnTo>
                  <a:pt x="3571462" y="0"/>
                </a:lnTo>
                <a:lnTo>
                  <a:pt x="3571462" y="2857170"/>
                </a:lnTo>
                <a:lnTo>
                  <a:pt x="0" y="285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31" t="-2201" r="-12523" b="-315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636976" y="7006031"/>
            <a:ext cx="1014047" cy="10140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79737" y="3583567"/>
            <a:ext cx="4524818" cy="3225154"/>
            <a:chOff x="0" y="0"/>
            <a:chExt cx="6033091" cy="43002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259284"/>
              <a:ext cx="6033091" cy="2040922"/>
            </a:xfrm>
            <a:custGeom>
              <a:avLst/>
              <a:gdLst/>
              <a:ahLst/>
              <a:cxnLst/>
              <a:rect r="r" b="b" t="t" l="l"/>
              <a:pathLst>
                <a:path h="2040922" w="6033091">
                  <a:moveTo>
                    <a:pt x="0" y="0"/>
                  </a:moveTo>
                  <a:lnTo>
                    <a:pt x="6033091" y="0"/>
                  </a:lnTo>
                  <a:lnTo>
                    <a:pt x="6033091" y="2040922"/>
                  </a:lnTo>
                  <a:lnTo>
                    <a:pt x="0" y="2040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348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33091" cy="2018433"/>
            </a:xfrm>
            <a:custGeom>
              <a:avLst/>
              <a:gdLst/>
              <a:ahLst/>
              <a:cxnLst/>
              <a:rect r="r" b="b" t="t" l="l"/>
              <a:pathLst>
                <a:path h="2018433" w="6033091">
                  <a:moveTo>
                    <a:pt x="0" y="0"/>
                  </a:moveTo>
                  <a:lnTo>
                    <a:pt x="6033091" y="0"/>
                  </a:lnTo>
                  <a:lnTo>
                    <a:pt x="6033091" y="2018433"/>
                  </a:lnTo>
                  <a:lnTo>
                    <a:pt x="0" y="2018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454" t="-39126" r="-3383" b="-42419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8815" y="8162954"/>
            <a:ext cx="14250370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55"/>
              </a:lnSpc>
              <a:spcBef>
                <a:spcPct val="0"/>
              </a:spcBef>
            </a:pPr>
            <a:r>
              <a:rPr lang="en-US" sz="35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“ 사용자 맞춤형 동화 제작 시스템</a:t>
            </a:r>
            <a:r>
              <a:rPr lang="en-US" sz="3500" strike="noStrike" u="none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3880" y="3244937"/>
            <a:ext cx="12580239" cy="5657394"/>
          </a:xfrm>
          <a:custGeom>
            <a:avLst/>
            <a:gdLst/>
            <a:ahLst/>
            <a:cxnLst/>
            <a:rect r="r" b="b" t="t" l="l"/>
            <a:pathLst>
              <a:path h="5657394" w="12580239">
                <a:moveTo>
                  <a:pt x="0" y="0"/>
                </a:moveTo>
                <a:lnTo>
                  <a:pt x="12580240" y="0"/>
                </a:lnTo>
                <a:lnTo>
                  <a:pt x="12580240" y="5657394"/>
                </a:lnTo>
                <a:lnTo>
                  <a:pt x="0" y="565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" t="-17656" r="0" b="-75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14273" y="3283925"/>
            <a:ext cx="5375291" cy="5381183"/>
          </a:xfrm>
          <a:custGeom>
            <a:avLst/>
            <a:gdLst/>
            <a:ahLst/>
            <a:cxnLst/>
            <a:rect r="r" b="b" t="t" l="l"/>
            <a:pathLst>
              <a:path h="5381183" w="5375291">
                <a:moveTo>
                  <a:pt x="0" y="0"/>
                </a:moveTo>
                <a:lnTo>
                  <a:pt x="5375291" y="0"/>
                </a:lnTo>
                <a:lnTo>
                  <a:pt x="5375291" y="5381184"/>
                </a:lnTo>
                <a:lnTo>
                  <a:pt x="0" y="5381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285" t="-34176" r="-138994" b="-238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개요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817685" y="3283925"/>
            <a:ext cx="5559850" cy="5381183"/>
          </a:xfrm>
          <a:custGeom>
            <a:avLst/>
            <a:gdLst/>
            <a:ahLst/>
            <a:cxnLst/>
            <a:rect r="r" b="b" t="t" l="l"/>
            <a:pathLst>
              <a:path h="5381183" w="5559850">
                <a:moveTo>
                  <a:pt x="0" y="0"/>
                </a:moveTo>
                <a:lnTo>
                  <a:pt x="5559850" y="0"/>
                </a:lnTo>
                <a:lnTo>
                  <a:pt x="5559850" y="5381184"/>
                </a:lnTo>
                <a:lnTo>
                  <a:pt x="0" y="5381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211" t="-33713" r="-136915" b="-279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68060" y="5195055"/>
            <a:ext cx="751880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0131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9442" y="3635342"/>
            <a:ext cx="8712529" cy="4962768"/>
            <a:chOff x="0" y="0"/>
            <a:chExt cx="2042281" cy="1163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2281" cy="1163310"/>
            </a:xfrm>
            <a:custGeom>
              <a:avLst/>
              <a:gdLst/>
              <a:ahLst/>
              <a:cxnLst/>
              <a:rect r="r" b="b" t="t" l="l"/>
              <a:pathLst>
                <a:path h="1163310" w="2042281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6029" y="3635342"/>
            <a:ext cx="4744706" cy="4962768"/>
            <a:chOff x="0" y="0"/>
            <a:chExt cx="735079" cy="768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5079" cy="768863"/>
            </a:xfrm>
            <a:custGeom>
              <a:avLst/>
              <a:gdLst/>
              <a:ahLst/>
              <a:cxnLst/>
              <a:rect r="r" b="b" t="t" l="l"/>
              <a:pathLst>
                <a:path h="768863" w="735079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l="-2297" t="0" r="-229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63156" y="4123090"/>
            <a:ext cx="7485100" cy="868643"/>
            <a:chOff x="0" y="0"/>
            <a:chExt cx="1754563" cy="203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563" cy="203616"/>
            </a:xfrm>
            <a:custGeom>
              <a:avLst/>
              <a:gdLst/>
              <a:ahLst/>
              <a:cxnLst/>
              <a:rect r="r" b="b" t="t" l="l"/>
              <a:pathLst>
                <a:path h="203616" w="1754563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3156" y="5350779"/>
            <a:ext cx="7485100" cy="278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본 프로젝트는 생성형 AI를 활용하여 사용자가 원하는 맞춤형 동화를 제작하는 시스템을 개발하고자 한다.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 연구에서는 동화의 기본적인 요소만을 반영하여 이야기를 생성했으나, 본 연구에서는 아이의 나이에 맞는 글의 난이도, 아이에게 전달하고자 하는 교훈, 일관성 있는 삽화 등을 고려하여 보다 높은 퀄리티의 맞춤형 동화를 제공하는 것을 목표로 한다.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6468" y="4249373"/>
            <a:ext cx="6911789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생성형</a:t>
            </a:r>
            <a:r>
              <a:rPr lang="en-US" sz="2899" strike="noStrike" u="non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AI를 활용한 맞춤형 동화 제작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4515" y="1753642"/>
            <a:ext cx="9058971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52019" y="8021535"/>
            <a:ext cx="9383963" cy="49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484849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[프로젝트 다이어그램]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02843" y="3611089"/>
            <a:ext cx="11082314" cy="4216157"/>
          </a:xfrm>
          <a:custGeom>
            <a:avLst/>
            <a:gdLst/>
            <a:ahLst/>
            <a:cxnLst/>
            <a:rect r="r" b="b" t="t" l="l"/>
            <a:pathLst>
              <a:path h="4216157" w="11082314">
                <a:moveTo>
                  <a:pt x="0" y="0"/>
                </a:moveTo>
                <a:lnTo>
                  <a:pt x="11082314" y="0"/>
                </a:lnTo>
                <a:lnTo>
                  <a:pt x="11082314" y="4216157"/>
                </a:lnTo>
                <a:lnTo>
                  <a:pt x="0" y="4216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7" t="-8140" r="0" b="-1257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36976" y="7006031"/>
            <a:ext cx="1014047" cy="10140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목표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018815" y="3575106"/>
            <a:ext cx="4585023" cy="3136788"/>
            <a:chOff x="0" y="0"/>
            <a:chExt cx="1074763" cy="7352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4763" cy="735286"/>
            </a:xfrm>
            <a:custGeom>
              <a:avLst/>
              <a:gdLst/>
              <a:ahLst/>
              <a:cxnLst/>
              <a:rect r="r" b="b" t="t" l="l"/>
              <a:pathLst>
                <a:path h="735286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35286"/>
                  </a:lnTo>
                  <a:lnTo>
                    <a:pt x="0" y="7352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074763" cy="81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51370" y="3929938"/>
            <a:ext cx="3919913" cy="868643"/>
            <a:chOff x="0" y="0"/>
            <a:chExt cx="918857" cy="2036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8857" cy="203616"/>
            </a:xfrm>
            <a:custGeom>
              <a:avLst/>
              <a:gdLst/>
              <a:ahLst/>
              <a:cxnLst/>
              <a:rect r="r" b="b" t="t" l="l"/>
              <a:pathLst>
                <a:path h="203616" w="918857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653094" y="4172426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351370" y="5194471"/>
            <a:ext cx="3919913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15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아이의 연령과 학습 수준을 고려하려 동화의 난이도를 조절함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24682" y="4056221"/>
            <a:ext cx="3346601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 나이 입력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851488" y="3575106"/>
            <a:ext cx="4585023" cy="3136788"/>
            <a:chOff x="0" y="0"/>
            <a:chExt cx="1074763" cy="7352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4763" cy="735286"/>
            </a:xfrm>
            <a:custGeom>
              <a:avLst/>
              <a:gdLst/>
              <a:ahLst/>
              <a:cxnLst/>
              <a:rect r="r" b="b" t="t" l="l"/>
              <a:pathLst>
                <a:path h="735286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35286"/>
                  </a:lnTo>
                  <a:lnTo>
                    <a:pt x="0" y="7352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074763" cy="81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184044" y="3929938"/>
            <a:ext cx="3919913" cy="868643"/>
            <a:chOff x="0" y="0"/>
            <a:chExt cx="918857" cy="2036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8857" cy="203616"/>
            </a:xfrm>
            <a:custGeom>
              <a:avLst/>
              <a:gdLst/>
              <a:ahLst/>
              <a:cxnLst/>
              <a:rect r="r" b="b" t="t" l="l"/>
              <a:pathLst>
                <a:path h="203616" w="918857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7485767" y="4172426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7184044" y="5194471"/>
            <a:ext cx="3919913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15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부모가 동화를 통해 아이에게 학습시키고자 하는 교훈을 주제로 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57355" y="4056221"/>
            <a:ext cx="3346601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교훈 입력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2318441" y="4172426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1684162" y="3575106"/>
            <a:ext cx="4585023" cy="3136788"/>
            <a:chOff x="0" y="0"/>
            <a:chExt cx="1074763" cy="7352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4763" cy="735286"/>
            </a:xfrm>
            <a:custGeom>
              <a:avLst/>
              <a:gdLst/>
              <a:ahLst/>
              <a:cxnLst/>
              <a:rect r="r" b="b" t="t" l="l"/>
              <a:pathLst>
                <a:path h="735286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35286"/>
                  </a:lnTo>
                  <a:lnTo>
                    <a:pt x="0" y="7352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074763" cy="81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16717" y="3929938"/>
            <a:ext cx="3919913" cy="868643"/>
            <a:chOff x="0" y="0"/>
            <a:chExt cx="918857" cy="20361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18857" cy="203616"/>
            </a:xfrm>
            <a:custGeom>
              <a:avLst/>
              <a:gdLst/>
              <a:ahLst/>
              <a:cxnLst/>
              <a:rect r="r" b="b" t="t" l="l"/>
              <a:pathLst>
                <a:path h="203616" w="918857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016717" y="5194471"/>
            <a:ext cx="3919913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15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일관성 있는 삽화를 출력하여 아이의 혼동을 줄임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90028" y="4056221"/>
            <a:ext cx="3346601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일관성 있는 삽화</a:t>
            </a:r>
          </a:p>
        </p:txBody>
      </p:sp>
      <p:sp>
        <p:nvSpPr>
          <p:cNvPr name="AutoShape 37" id="37"/>
          <p:cNvSpPr/>
          <p:nvPr/>
        </p:nvSpPr>
        <p:spPr>
          <a:xfrm>
            <a:off x="12318441" y="4172426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2361964" y="8218966"/>
            <a:ext cx="14250370" cy="5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아이의 독서 흥미를 유발하고, 학습 성취도를 높이는 데 기여할 것으로 기대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03620" y="4022607"/>
            <a:ext cx="3062659" cy="2051062"/>
            <a:chOff x="0" y="0"/>
            <a:chExt cx="717910" cy="48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7910" cy="480784"/>
            </a:xfrm>
            <a:custGeom>
              <a:avLst/>
              <a:gdLst/>
              <a:ahLst/>
              <a:cxnLst/>
              <a:rect r="r" b="b" t="t" l="l"/>
              <a:pathLst>
                <a:path h="480784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43953" y="4022607"/>
            <a:ext cx="3062659" cy="2051062"/>
            <a:chOff x="0" y="0"/>
            <a:chExt cx="717910" cy="4807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7910" cy="480784"/>
            </a:xfrm>
            <a:custGeom>
              <a:avLst/>
              <a:gdLst/>
              <a:ahLst/>
              <a:cxnLst/>
              <a:rect r="r" b="b" t="t" l="l"/>
              <a:pathLst>
                <a:path h="480784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82837" y="4022607"/>
            <a:ext cx="3062659" cy="2051062"/>
            <a:chOff x="0" y="0"/>
            <a:chExt cx="717910" cy="4807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7910" cy="480784"/>
            </a:xfrm>
            <a:custGeom>
              <a:avLst/>
              <a:gdLst/>
              <a:ahLst/>
              <a:cxnLst/>
              <a:rect r="r" b="b" t="t" l="l"/>
              <a:pathLst>
                <a:path h="480784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21721" y="4022607"/>
            <a:ext cx="3062659" cy="2051062"/>
            <a:chOff x="0" y="0"/>
            <a:chExt cx="717910" cy="480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7910" cy="480784"/>
            </a:xfrm>
            <a:custGeom>
              <a:avLst/>
              <a:gdLst/>
              <a:ahLst/>
              <a:cxnLst/>
              <a:rect r="r" b="b" t="t" l="l"/>
              <a:pathLst>
                <a:path h="480784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603620" y="6035827"/>
            <a:ext cx="3062659" cy="887178"/>
            <a:chOff x="0" y="0"/>
            <a:chExt cx="717910" cy="20796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7910" cy="207961"/>
            </a:xfrm>
            <a:custGeom>
              <a:avLst/>
              <a:gdLst/>
              <a:ahLst/>
              <a:cxnLst/>
              <a:rect r="r" b="b" t="t" l="l"/>
              <a:pathLst>
                <a:path h="207961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943953" y="6035827"/>
            <a:ext cx="3062659" cy="887178"/>
            <a:chOff x="0" y="0"/>
            <a:chExt cx="717910" cy="2079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7910" cy="207961"/>
            </a:xfrm>
            <a:custGeom>
              <a:avLst/>
              <a:gdLst/>
              <a:ahLst/>
              <a:cxnLst/>
              <a:rect r="r" b="b" t="t" l="l"/>
              <a:pathLst>
                <a:path h="207961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282837" y="6035827"/>
            <a:ext cx="3062659" cy="887178"/>
            <a:chOff x="0" y="0"/>
            <a:chExt cx="717910" cy="20796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7910" cy="207961"/>
            </a:xfrm>
            <a:custGeom>
              <a:avLst/>
              <a:gdLst/>
              <a:ahLst/>
              <a:cxnLst/>
              <a:rect r="r" b="b" t="t" l="l"/>
              <a:pathLst>
                <a:path h="207961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621721" y="6035827"/>
            <a:ext cx="3062659" cy="887178"/>
            <a:chOff x="0" y="0"/>
            <a:chExt cx="717910" cy="2079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17910" cy="207961"/>
            </a:xfrm>
            <a:custGeom>
              <a:avLst/>
              <a:gdLst/>
              <a:ahLst/>
              <a:cxnLst/>
              <a:rect r="r" b="b" t="t" l="l"/>
              <a:pathLst>
                <a:path h="207961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3770623" y="7831546"/>
            <a:ext cx="728653" cy="72865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10956" y="7831546"/>
            <a:ext cx="728653" cy="72865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449840" y="7831546"/>
            <a:ext cx="728653" cy="72865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788724" y="7831546"/>
            <a:ext cx="728653" cy="72865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5048793" y="1753900"/>
            <a:ext cx="8190415" cy="119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추진 계획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980516" y="4415869"/>
            <a:ext cx="2308867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학습을 통한 스토리의 흐름 구현 모델 생성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20849" y="4415869"/>
            <a:ext cx="2308867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사용자의 나이에 맞는 글의 난이도 조절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59733" y="4415869"/>
            <a:ext cx="2308867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학습을 통한 삽화 생성 모델 생성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002721" y="4415869"/>
            <a:ext cx="2308867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글에 알맞은 오디오 생성 모델 생성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03620" y="6171377"/>
            <a:ext cx="306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 생성 모델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943953" y="6171377"/>
            <a:ext cx="306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 난이도 조절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282837" y="6171377"/>
            <a:ext cx="306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삽화 생성 모델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621721" y="6171377"/>
            <a:ext cx="306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오디오 생성 모델</a:t>
            </a:r>
          </a:p>
        </p:txBody>
      </p:sp>
      <p:sp>
        <p:nvSpPr>
          <p:cNvPr name="AutoShape 52" id="52"/>
          <p:cNvSpPr/>
          <p:nvPr/>
        </p:nvSpPr>
        <p:spPr>
          <a:xfrm>
            <a:off x="4144474" y="6923005"/>
            <a:ext cx="0" cy="908541"/>
          </a:xfrm>
          <a:prstGeom prst="line">
            <a:avLst/>
          </a:prstGeom>
          <a:ln cap="flat" w="19050">
            <a:solidFill>
              <a:srgbClr val="34332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7465033" y="6923005"/>
            <a:ext cx="0" cy="908541"/>
          </a:xfrm>
          <a:prstGeom prst="line">
            <a:avLst/>
          </a:prstGeom>
          <a:ln cap="flat" w="19050">
            <a:solidFill>
              <a:srgbClr val="34332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10823692" y="6923005"/>
            <a:ext cx="0" cy="908541"/>
          </a:xfrm>
          <a:prstGeom prst="line">
            <a:avLst/>
          </a:prstGeom>
          <a:ln cap="flat" w="19050">
            <a:solidFill>
              <a:srgbClr val="34332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14143526" y="6923005"/>
            <a:ext cx="0" cy="908541"/>
          </a:xfrm>
          <a:prstGeom prst="line">
            <a:avLst/>
          </a:prstGeom>
          <a:ln cap="flat" w="19050">
            <a:solidFill>
              <a:srgbClr val="34332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3877445" y="7887833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207528" y="7887833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535184" y="7887833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886021" y="7887833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DAGiW5xtTaI</dc:identifier>
  <dcterms:modified xsi:type="dcterms:W3CDTF">2011-08-01T06:04:30Z</dcterms:modified>
  <cp:revision>1</cp:revision>
  <dc:title>노란색 흰색 심플한 마케팅 프로젝트 프레젠테이션</dc:title>
</cp:coreProperties>
</file>